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 Bold" panose="020B0604020202020204" charset="0"/>
      <p:regular r:id="rId17"/>
    </p:embeddedFont>
    <p:embeddedFont>
      <p:font typeface="Arimo Bold Italic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ter Thin Bold" panose="020B0604020202020204" charset="0"/>
      <p:regular r:id="rId23"/>
    </p:embeddedFont>
    <p:embeddedFont>
      <p:font typeface="Inter Thin Bold Italics" panose="020B0604020202020204" charset="0"/>
      <p:regular r:id="rId24"/>
    </p:embeddedFont>
    <p:embeddedFont>
      <p:font typeface="Poppins Medium Bold" panose="020B0604020202020204" charset="-9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1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32.sv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svg"/><Relationship Id="rId7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70" r="2037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2097082"/>
            <a:ext cx="8261962" cy="187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tr-TR" sz="5373" dirty="0">
                <a:solidFill>
                  <a:srgbClr val="000000"/>
                </a:solidFill>
                <a:latin typeface="Poppins Medium Bold"/>
              </a:rPr>
              <a:t>Basit maliyetlerle ilgili zorluklar ve risk analizi</a:t>
            </a:r>
            <a:endParaRPr lang="en-US" sz="5373" dirty="0">
              <a:solidFill>
                <a:srgbClr val="000000"/>
              </a:solidFill>
              <a:latin typeface="Poppins Medium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51132" y="4893781"/>
            <a:ext cx="12446411" cy="4615797"/>
            <a:chOff x="0" y="0"/>
            <a:chExt cx="3531653" cy="13097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1653" cy="1309726"/>
            </a:xfrm>
            <a:custGeom>
              <a:avLst/>
              <a:gdLst/>
              <a:ahLst/>
              <a:cxnLst/>
              <a:rect l="l" t="t" r="r" b="b"/>
              <a:pathLst>
                <a:path w="3531653" h="1309726">
                  <a:moveTo>
                    <a:pt x="0" y="0"/>
                  </a:moveTo>
                  <a:lnTo>
                    <a:pt x="3531653" y="0"/>
                  </a:lnTo>
                  <a:lnTo>
                    <a:pt x="3531653" y="1309726"/>
                  </a:lnTo>
                  <a:lnTo>
                    <a:pt x="0" y="1309726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811978" y="4893781"/>
            <a:ext cx="1444971" cy="1445728"/>
            <a:chOff x="0" y="0"/>
            <a:chExt cx="3093156" cy="30947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93156" cy="3094777"/>
            </a:xfrm>
            <a:custGeom>
              <a:avLst/>
              <a:gdLst/>
              <a:ahLst/>
              <a:cxnLst/>
              <a:rect l="l" t="t" r="r" b="b"/>
              <a:pathLst>
                <a:path w="3093156" h="3094777">
                  <a:moveTo>
                    <a:pt x="0" y="0"/>
                  </a:moveTo>
                  <a:lnTo>
                    <a:pt x="3093156" y="0"/>
                  </a:lnTo>
                  <a:lnTo>
                    <a:pt x="3093156" y="3094777"/>
                  </a:lnTo>
                  <a:lnTo>
                    <a:pt x="0" y="309477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65492" y="5181813"/>
            <a:ext cx="737944" cy="86966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6972893"/>
            <a:ext cx="11378052" cy="237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2"/>
              </a:lnSpc>
            </a:pPr>
            <a:r>
              <a:rPr lang="en-US" sz="2514" dirty="0">
                <a:solidFill>
                  <a:srgbClr val="FFFFFF"/>
                </a:solidFill>
                <a:latin typeface="Inter Thin Bold"/>
              </a:rPr>
              <a:t>•Bir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projedeki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gereksinimin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maliyetini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riskini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zamanlamasını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,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maliyet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kestirilmesi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için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bir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matrise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koymak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tecrübeye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dayalı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mantıksal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bir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çözüm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olarak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gözükse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de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belirsizlik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konisinden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de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görüleceği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üzere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kusuruz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bir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çözüm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olmadığı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 </a:t>
            </a:r>
            <a:r>
              <a:rPr lang="en-US" sz="2514" dirty="0" err="1">
                <a:solidFill>
                  <a:srgbClr val="FFFFFF"/>
                </a:solidFill>
                <a:latin typeface="Inter Thin Bold"/>
              </a:rPr>
              <a:t>anlaşılıyor</a:t>
            </a:r>
            <a:r>
              <a:rPr lang="en-US" sz="2514" dirty="0">
                <a:solidFill>
                  <a:srgbClr val="FFFFFF"/>
                </a:solidFill>
                <a:latin typeface="Inter Thin Bold"/>
              </a:rPr>
              <a:t>.</a:t>
            </a:r>
          </a:p>
          <a:p>
            <a:pPr marL="0" lvl="0" indent="0">
              <a:lnSpc>
                <a:spcPts val="3772"/>
              </a:lnSpc>
            </a:pPr>
            <a:endParaRPr lang="en-US" sz="2514" dirty="0">
              <a:solidFill>
                <a:srgbClr val="FFFFFF"/>
              </a:solidFill>
              <a:latin typeface="Inter Thi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702791" y="5248869"/>
            <a:ext cx="1111297" cy="1111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34628" y="5248869"/>
            <a:ext cx="1086076" cy="10722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74007" y="5248869"/>
            <a:ext cx="1038558" cy="11112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8827" y="6873091"/>
            <a:ext cx="4250762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Lorem ipsum dolor sit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amet, consectetur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adipiscing elit. Donec </a:t>
            </a:r>
          </a:p>
          <a:p>
            <a:pPr marL="0" lvl="0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quis erat et quam.</a:t>
            </a:r>
          </a:p>
        </p:txBody>
      </p:sp>
      <p:grpSp>
        <p:nvGrpSpPr>
          <p:cNvPr id="6" name="Group 6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642465"/>
            <a:ext cx="14436561" cy="936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Cocomo 2, gelişim ilerledikçe giderek daha ayrıntılı tahminlerin hazırlanmasına izin veren 3 seviyeli bir modeldir.</a:t>
            </a:r>
          </a:p>
          <a:p>
            <a:pPr>
              <a:lnSpc>
                <a:spcPts val="5443"/>
              </a:lnSpc>
            </a:pPr>
            <a:r>
              <a:rPr lang="en-US" sz="3888" u="sng">
                <a:solidFill>
                  <a:srgbClr val="000000"/>
                </a:solidFill>
                <a:latin typeface="Arimo Bold"/>
              </a:rPr>
              <a:t>•Erken prototipleme seviyesi</a:t>
            </a:r>
          </a:p>
          <a:p>
            <a:pPr>
              <a:lnSpc>
                <a:spcPts val="5443"/>
              </a:lnSpc>
            </a:pPr>
            <a:endParaRPr lang="en-US" sz="3888" u="sng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    </a:t>
            </a:r>
            <a:r>
              <a:rPr lang="en-US" sz="3388">
                <a:solidFill>
                  <a:srgbClr val="000000"/>
                </a:solidFill>
                <a:latin typeface="Arimo Bold"/>
              </a:rPr>
              <a:t>Nesne noktalarına dayalı tahminler ve basit bir formüle çaba tahmini için kullanılır.</a:t>
            </a:r>
          </a:p>
          <a:p>
            <a:pPr>
              <a:lnSpc>
                <a:spcPts val="5303"/>
              </a:lnSpc>
            </a:pPr>
            <a:r>
              <a:rPr lang="en-US" sz="3788" u="sng">
                <a:solidFill>
                  <a:srgbClr val="000000"/>
                </a:solidFill>
                <a:latin typeface="Arimo Bold"/>
              </a:rPr>
              <a:t>•Erken tasarım seviyes</a:t>
            </a:r>
            <a:r>
              <a:rPr lang="en-US" sz="3788">
                <a:solidFill>
                  <a:srgbClr val="000000"/>
                </a:solidFill>
                <a:latin typeface="Arimo Bold"/>
              </a:rPr>
              <a:t>i</a:t>
            </a:r>
          </a:p>
          <a:p>
            <a:pPr>
              <a:lnSpc>
                <a:spcPts val="5303"/>
              </a:lnSpc>
            </a:pPr>
            <a:endParaRPr lang="en-US" sz="3788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    </a:t>
            </a:r>
            <a:r>
              <a:rPr lang="en-US" sz="3388">
                <a:solidFill>
                  <a:srgbClr val="000000"/>
                </a:solidFill>
                <a:latin typeface="Arimo Bold"/>
              </a:rPr>
              <a:t>Daha sonra LOC'ye çevrilecek işlev noktalarına dayalı tahminler</a:t>
            </a:r>
          </a:p>
          <a:p>
            <a:pPr>
              <a:lnSpc>
                <a:spcPts val="5303"/>
              </a:lnSpc>
            </a:pPr>
            <a:r>
              <a:rPr lang="en-US" sz="3788" u="sng">
                <a:solidFill>
                  <a:srgbClr val="000000"/>
                </a:solidFill>
                <a:latin typeface="Arimo Bold"/>
              </a:rPr>
              <a:t>•Mimarlık sonrası seviye</a:t>
            </a: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   </a:t>
            </a:r>
            <a:r>
              <a:rPr lang="en-US" sz="3388">
                <a:solidFill>
                  <a:srgbClr val="000000"/>
                </a:solidFill>
                <a:latin typeface="Arimo Bold"/>
              </a:rPr>
              <a:t>Kaynak kod satırlarına dayalı tahminler</a:t>
            </a:r>
          </a:p>
          <a:p>
            <a:pPr>
              <a:lnSpc>
                <a:spcPts val="4743"/>
              </a:lnSpc>
            </a:pPr>
            <a:endParaRPr lang="en-US" sz="3388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743"/>
              </a:lnSpc>
            </a:pPr>
            <a:endParaRPr lang="en-US" sz="3388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743"/>
              </a:lnSpc>
            </a:pPr>
            <a:endParaRPr lang="en-US" sz="3388">
              <a:solidFill>
                <a:srgbClr val="000000"/>
              </a:solidFill>
              <a:latin typeface="Arimo Bold"/>
            </a:endParaRPr>
          </a:p>
          <a:p>
            <a:pPr marL="0" lvl="0" indent="0" algn="l">
              <a:lnSpc>
                <a:spcPts val="4743"/>
              </a:lnSpc>
              <a:spcBef>
                <a:spcPct val="0"/>
              </a:spcBef>
            </a:pPr>
            <a:endParaRPr lang="en-US" sz="3388">
              <a:solidFill>
                <a:srgbClr val="000000"/>
              </a:solidFill>
              <a:latin typeface="Arimo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02292" y="6360167"/>
            <a:ext cx="5085708" cy="411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4930" y="1330126"/>
            <a:ext cx="5775524" cy="9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3"/>
              </a:lnSpc>
            </a:pPr>
            <a:r>
              <a:rPr lang="en-US" sz="5602">
                <a:solidFill>
                  <a:srgbClr val="000000"/>
                </a:solidFill>
                <a:latin typeface="Inter Thin Bold"/>
              </a:rPr>
              <a:t>COCOMO Modeli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702791" y="5248869"/>
            <a:ext cx="1111297" cy="1111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34628" y="5248869"/>
            <a:ext cx="1086076" cy="10722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74007" y="5248869"/>
            <a:ext cx="1038558" cy="11112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8827" y="6873091"/>
            <a:ext cx="4250762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Lorem ipsum dolor sit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amet, consectetur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adipiscing elit. Donec </a:t>
            </a:r>
          </a:p>
          <a:p>
            <a:pPr marL="0" lvl="0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quis erat et quam.</a:t>
            </a:r>
          </a:p>
        </p:txBody>
      </p:sp>
      <p:grpSp>
        <p:nvGrpSpPr>
          <p:cNvPr id="6" name="Group 6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21879" y="2642465"/>
            <a:ext cx="14436561" cy="479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E = Proje için gereken toplam çaba insan-Ay (MM) cinsindendir.</a:t>
            </a: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D = Proje geliştirme için gereken toplam süre (M). </a:t>
            </a: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KLOC = Kilo kod satırlarındaki projenin kodunun boyutu. </a:t>
            </a: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A, B, C, D = bir yazılım projesi için sabit parametreler.</a:t>
            </a:r>
          </a:p>
          <a:p>
            <a:pPr>
              <a:lnSpc>
                <a:spcPts val="4743"/>
              </a:lnSpc>
            </a:pPr>
            <a:endParaRPr lang="en-US" sz="3388">
              <a:solidFill>
                <a:srgbClr val="000000"/>
              </a:solidFill>
              <a:latin typeface="Inter Thin Bold"/>
            </a:endParaRPr>
          </a:p>
          <a:p>
            <a:pPr>
              <a:lnSpc>
                <a:spcPts val="4743"/>
              </a:lnSpc>
            </a:pPr>
            <a:endParaRPr lang="en-US" sz="3388">
              <a:solidFill>
                <a:srgbClr val="000000"/>
              </a:solidFill>
              <a:latin typeface="Inter Thin Bold"/>
            </a:endParaRPr>
          </a:p>
          <a:p>
            <a:pPr>
              <a:lnSpc>
                <a:spcPts val="4743"/>
              </a:lnSpc>
            </a:pPr>
            <a:endParaRPr lang="en-US" sz="3388">
              <a:solidFill>
                <a:srgbClr val="000000"/>
              </a:solidFill>
              <a:latin typeface="Inter Thin Bold"/>
            </a:endParaRPr>
          </a:p>
          <a:p>
            <a:pPr marL="0" lvl="0" indent="0" algn="l">
              <a:lnSpc>
                <a:spcPts val="4743"/>
              </a:lnSpc>
              <a:spcBef>
                <a:spcPct val="0"/>
              </a:spcBef>
            </a:pPr>
            <a:endParaRPr lang="en-US" sz="3388">
              <a:solidFill>
                <a:srgbClr val="000000"/>
              </a:solidFill>
              <a:latin typeface="Inter Thin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4743" y="5524324"/>
            <a:ext cx="16023936" cy="44470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598312" y="3053306"/>
            <a:ext cx="4169642" cy="1798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4930" y="1330126"/>
            <a:ext cx="5775524" cy="9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3"/>
              </a:lnSpc>
            </a:pPr>
            <a:r>
              <a:rPr lang="en-US" sz="5602">
                <a:solidFill>
                  <a:srgbClr val="000000"/>
                </a:solidFill>
                <a:latin typeface="Inter Thin Bold"/>
              </a:rPr>
              <a:t>COCOMO Modeli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702791" y="5248869"/>
            <a:ext cx="1111297" cy="1111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34628" y="5248869"/>
            <a:ext cx="1086076" cy="10722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74007" y="5248869"/>
            <a:ext cx="1038558" cy="111129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2700000">
            <a:off x="13088215" y="-2711974"/>
            <a:ext cx="3847852" cy="3841695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1851339"/>
            <a:ext cx="14436561" cy="779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Örnek: Belirli bir proje için 300 kLOC boyutunda tahmin edildi. Gelişim i</a:t>
            </a:r>
            <a:r>
              <a:rPr lang="en-US" sz="3388">
                <a:solidFill>
                  <a:srgbClr val="000000"/>
                </a:solidFill>
                <a:latin typeface="Inter Thin Bold Italics"/>
              </a:rPr>
              <a:t>çin planlanan çabayı hesaplayın. Ayrıca, organik proje türü için yazılımın ortalama kaynak boyutunu ve üretkenliğini hesaplayın.</a:t>
            </a:r>
          </a:p>
          <a:p>
            <a:pPr>
              <a:lnSpc>
                <a:spcPts val="4743"/>
              </a:lnSpc>
            </a:pPr>
            <a:endParaRPr lang="en-US" sz="3388">
              <a:solidFill>
                <a:srgbClr val="000000"/>
              </a:solidFill>
              <a:latin typeface="Inter Thin Bold Italics"/>
            </a:endParaRPr>
          </a:p>
          <a:p>
            <a:pPr>
              <a:lnSpc>
                <a:spcPts val="4743"/>
              </a:lnSpc>
            </a:pPr>
            <a:r>
              <a:rPr lang="en-US" sz="3388" u="sng">
                <a:solidFill>
                  <a:srgbClr val="000000"/>
                </a:solidFill>
                <a:latin typeface="Inter Thin Bold Italics"/>
              </a:rPr>
              <a:t>Basit(Organik)</a:t>
            </a: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Çaba (E) = a*(KLOC)^b = 2.4*(300)^1.05 = 957.61 MM</a:t>
            </a: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Planlanmış zaman (D) = c*(E)d  = 2.5*(957.61)0.38 = 33.95 AY(M)</a:t>
            </a:r>
          </a:p>
          <a:p>
            <a:pPr>
              <a:lnSpc>
                <a:spcPts val="4743"/>
              </a:lnSpc>
            </a:pPr>
            <a:r>
              <a:rPr lang="en-US" sz="3388" u="sng">
                <a:solidFill>
                  <a:srgbClr val="000000"/>
                </a:solidFill>
                <a:latin typeface="Inter Thin Bold"/>
              </a:rPr>
              <a:t>Orta seviye</a:t>
            </a: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Çaba (E) = a*(KLOC)^b = 3.0*(300)^1.12 = 1784.42 MM</a:t>
            </a: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Planlanmış zaman(D) = c*(E)d  = 2.5*(1784.42)0.35 = 34.35 Ay(M)</a:t>
            </a:r>
          </a:p>
          <a:p>
            <a:pPr>
              <a:lnSpc>
                <a:spcPts val="4743"/>
              </a:lnSpc>
            </a:pPr>
            <a:r>
              <a:rPr lang="en-US" sz="3388" u="sng">
                <a:solidFill>
                  <a:srgbClr val="000000"/>
                </a:solidFill>
                <a:latin typeface="Inter Thin Bold"/>
              </a:rPr>
              <a:t>Gömülü</a:t>
            </a:r>
          </a:p>
          <a:p>
            <a:pPr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Çaba (E) = a*(KLOC)^b = 3.6*(300)^1.2 = 3379.46 MM</a:t>
            </a:r>
          </a:p>
          <a:p>
            <a:pPr marL="0" lvl="0" indent="0" algn="l">
              <a:lnSpc>
                <a:spcPts val="4743"/>
              </a:lnSpc>
              <a:spcBef>
                <a:spcPct val="0"/>
              </a:spcBef>
            </a:pPr>
            <a:r>
              <a:rPr lang="en-US" sz="3388">
                <a:solidFill>
                  <a:srgbClr val="000000"/>
                </a:solidFill>
                <a:latin typeface="Inter Thin Bold"/>
              </a:rPr>
              <a:t>Planlanmış zaman (D) = c*(E)^d  = 2.5*(3379.46)^0.32 = 33.66 AY(M)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258440" y="6172200"/>
            <a:ext cx="3451288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2143" y="490250"/>
            <a:ext cx="5775524" cy="9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3"/>
              </a:lnSpc>
            </a:pPr>
            <a:r>
              <a:rPr lang="en-US" sz="5602">
                <a:solidFill>
                  <a:srgbClr val="000000"/>
                </a:solidFill>
                <a:latin typeface="Inter Thin Bold"/>
              </a:rPr>
              <a:t>COCOMO Modeli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702791" y="5248869"/>
            <a:ext cx="1111297" cy="1111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34628" y="5248869"/>
            <a:ext cx="1086076" cy="10722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74007" y="5248869"/>
            <a:ext cx="1038558" cy="11112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8827" y="6873091"/>
            <a:ext cx="4250762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Lorem ipsum dolor sit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amet, consectetur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adipiscing elit. Donec </a:t>
            </a:r>
          </a:p>
          <a:p>
            <a:pPr marL="0" lvl="0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quis erat et quam.</a:t>
            </a:r>
          </a:p>
        </p:txBody>
      </p:sp>
      <p:grpSp>
        <p:nvGrpSpPr>
          <p:cNvPr id="6" name="Group 6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04405" y="3211789"/>
            <a:ext cx="16754895" cy="554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8981" lvl="1" indent="-424490">
              <a:lnSpc>
                <a:spcPts val="5505"/>
              </a:lnSpc>
              <a:buFont typeface="Arial"/>
              <a:buChar char="•"/>
            </a:pPr>
            <a:r>
              <a:rPr lang="en-US" sz="3932">
                <a:solidFill>
                  <a:srgbClr val="000000"/>
                </a:solidFill>
                <a:latin typeface="Inter Thin Bold"/>
              </a:rPr>
              <a:t>Webmo, Cocomo'nun her zaman iyi olmadığı web tabanlı projelerin tahmin edilmesi için tasarlanan Cocomo'nun bir türevidir. </a:t>
            </a:r>
          </a:p>
          <a:p>
            <a:pPr marL="848981" lvl="1" indent="-424490">
              <a:lnSpc>
                <a:spcPts val="5505"/>
              </a:lnSpc>
              <a:buFont typeface="Arial"/>
              <a:buChar char="•"/>
            </a:pPr>
            <a:r>
              <a:rPr lang="en-US" sz="3932">
                <a:solidFill>
                  <a:srgbClr val="000000"/>
                </a:solidFill>
                <a:latin typeface="Inter Thin Bold"/>
              </a:rPr>
              <a:t>Webmo, Cocomo ile aynı çaba ve süre denklemlerini kullanır, ancak farklı bir öngörücü kümesine dayanır:</a:t>
            </a:r>
          </a:p>
          <a:p>
            <a:pPr>
              <a:lnSpc>
                <a:spcPts val="5505"/>
              </a:lnSpc>
            </a:pPr>
            <a:endParaRPr lang="en-US" sz="3932">
              <a:solidFill>
                <a:srgbClr val="000000"/>
              </a:solidFill>
              <a:latin typeface="Inter Thin Bold"/>
            </a:endParaRPr>
          </a:p>
          <a:p>
            <a:pPr>
              <a:lnSpc>
                <a:spcPts val="5505"/>
              </a:lnSpc>
            </a:pPr>
            <a:endParaRPr lang="en-US" sz="3932">
              <a:solidFill>
                <a:srgbClr val="000000"/>
              </a:solidFill>
              <a:latin typeface="Inter Thin Bold"/>
            </a:endParaRPr>
          </a:p>
          <a:p>
            <a:pPr>
              <a:lnSpc>
                <a:spcPts val="5505"/>
              </a:lnSpc>
            </a:pPr>
            <a:endParaRPr lang="en-US" sz="3932">
              <a:solidFill>
                <a:srgbClr val="000000"/>
              </a:solidFill>
              <a:latin typeface="Inter Thin Bold"/>
            </a:endParaRPr>
          </a:p>
          <a:p>
            <a:pPr marL="0" lvl="0" indent="0" algn="l">
              <a:lnSpc>
                <a:spcPts val="5505"/>
              </a:lnSpc>
              <a:spcBef>
                <a:spcPct val="0"/>
              </a:spcBef>
            </a:pPr>
            <a:endParaRPr lang="en-US" sz="3932">
              <a:solidFill>
                <a:srgbClr val="000000"/>
              </a:solidFill>
              <a:latin typeface="Inter Thin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56689" y="5991711"/>
            <a:ext cx="4114800" cy="411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2247" y="1330126"/>
            <a:ext cx="5220891" cy="9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3"/>
              </a:lnSpc>
            </a:pPr>
            <a:r>
              <a:rPr lang="en-US" sz="5602">
                <a:solidFill>
                  <a:srgbClr val="000000"/>
                </a:solidFill>
                <a:latin typeface="Inter Thin Bold"/>
              </a:rPr>
              <a:t>WEBMO Modeli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702791" y="5248869"/>
            <a:ext cx="1111297" cy="1111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34628" y="5248869"/>
            <a:ext cx="1086076" cy="10722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74007" y="5248869"/>
            <a:ext cx="1038558" cy="11112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8827" y="6873091"/>
            <a:ext cx="4250762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Lorem ipsum dolor sit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amet, consectetur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adipiscing elit. Donec </a:t>
            </a:r>
          </a:p>
          <a:p>
            <a:pPr marL="0" lvl="0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quis erat et quam.</a:t>
            </a:r>
          </a:p>
        </p:txBody>
      </p:sp>
      <p:grpSp>
        <p:nvGrpSpPr>
          <p:cNvPr id="6" name="Group 6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04405" y="3211789"/>
            <a:ext cx="16754895" cy="624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8981" lvl="1" indent="-424490">
              <a:lnSpc>
                <a:spcPts val="5505"/>
              </a:lnSpc>
              <a:buFont typeface="Arial"/>
              <a:buChar char="•"/>
            </a:pPr>
            <a:r>
              <a:rPr lang="en-US" sz="3932" dirty="0">
                <a:solidFill>
                  <a:srgbClr val="000000"/>
                </a:solidFill>
                <a:latin typeface="Inter Thin Bold"/>
              </a:rPr>
              <a:t> XML, HTML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ve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Sorgu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Dili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Bağlantıları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Sayısı</a:t>
            </a:r>
            <a:endParaRPr lang="en-US" sz="3932" dirty="0">
              <a:solidFill>
                <a:srgbClr val="000000"/>
              </a:solidFill>
              <a:latin typeface="Inter Thin Bold"/>
            </a:endParaRPr>
          </a:p>
          <a:p>
            <a:pPr marL="848981" lvl="1" indent="-424490">
              <a:lnSpc>
                <a:spcPts val="5505"/>
              </a:lnSpc>
              <a:buFont typeface="Arial"/>
              <a:buChar char="•"/>
            </a:pP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Multimedya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dosyalarının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sayısı</a:t>
            </a:r>
            <a:endParaRPr lang="en-US" sz="3932" dirty="0">
              <a:solidFill>
                <a:srgbClr val="000000"/>
              </a:solidFill>
              <a:latin typeface="Inter Thin Bold"/>
            </a:endParaRPr>
          </a:p>
          <a:p>
            <a:pPr marL="848981" lvl="1" indent="-424490">
              <a:lnSpc>
                <a:spcPts val="5505"/>
              </a:lnSpc>
              <a:buFont typeface="Arial"/>
              <a:buChar char="•"/>
            </a:pP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Komut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dosyaları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sayısı</a:t>
            </a:r>
            <a:endParaRPr lang="en-US" sz="3932" dirty="0">
              <a:solidFill>
                <a:srgbClr val="000000"/>
              </a:solidFill>
              <a:latin typeface="Inter Thin Bold"/>
            </a:endParaRPr>
          </a:p>
          <a:p>
            <a:pPr marL="848981" lvl="1" indent="-424490">
              <a:lnSpc>
                <a:spcPts val="5505"/>
              </a:lnSpc>
              <a:buFont typeface="Arial"/>
              <a:buChar char="•"/>
            </a:pPr>
            <a:r>
              <a:rPr lang="en-US" sz="3932" dirty="0">
                <a:solidFill>
                  <a:srgbClr val="000000"/>
                </a:solidFill>
                <a:latin typeface="Inter Thin Bold"/>
              </a:rPr>
              <a:t> Web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sitesi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yapı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taşları</a:t>
            </a:r>
            <a:endParaRPr lang="en-US" sz="3932" dirty="0">
              <a:solidFill>
                <a:srgbClr val="000000"/>
              </a:solidFill>
              <a:latin typeface="Inter Thin Bold"/>
            </a:endParaRPr>
          </a:p>
          <a:p>
            <a:pPr marL="848981" lvl="1" indent="-424490">
              <a:lnSpc>
                <a:spcPts val="5505"/>
              </a:lnSpc>
              <a:buFont typeface="Arial"/>
              <a:buChar char="•"/>
            </a:pPr>
            <a:r>
              <a:rPr lang="tr-TR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Fonksiyon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nokta</a:t>
            </a:r>
            <a:r>
              <a:rPr lang="en-US" sz="3932" dirty="0">
                <a:solidFill>
                  <a:srgbClr val="000000"/>
                </a:solidFill>
                <a:latin typeface="Inter Thin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latin typeface="Inter Thin Bold"/>
              </a:rPr>
              <a:t>sayısı</a:t>
            </a:r>
            <a:endParaRPr lang="en-US" sz="3932" dirty="0">
              <a:solidFill>
                <a:srgbClr val="000000"/>
              </a:solidFill>
              <a:latin typeface="Inter Thin Bold"/>
            </a:endParaRPr>
          </a:p>
          <a:p>
            <a:pPr>
              <a:lnSpc>
                <a:spcPts val="5505"/>
              </a:lnSpc>
            </a:pPr>
            <a:endParaRPr lang="en-US" sz="3932" dirty="0">
              <a:solidFill>
                <a:srgbClr val="000000"/>
              </a:solidFill>
              <a:latin typeface="Inter Thin Bold"/>
            </a:endParaRPr>
          </a:p>
          <a:p>
            <a:pPr>
              <a:lnSpc>
                <a:spcPts val="5505"/>
              </a:lnSpc>
            </a:pPr>
            <a:endParaRPr lang="en-US" sz="3932" dirty="0">
              <a:solidFill>
                <a:srgbClr val="000000"/>
              </a:solidFill>
              <a:latin typeface="Inter Thin Bold"/>
            </a:endParaRPr>
          </a:p>
          <a:p>
            <a:pPr>
              <a:lnSpc>
                <a:spcPts val="5505"/>
              </a:lnSpc>
            </a:pPr>
            <a:endParaRPr lang="en-US" sz="3932" dirty="0">
              <a:solidFill>
                <a:srgbClr val="000000"/>
              </a:solidFill>
              <a:latin typeface="Inter Thin Bold"/>
            </a:endParaRPr>
          </a:p>
          <a:p>
            <a:pPr marL="0" lvl="0" indent="0" algn="l">
              <a:lnSpc>
                <a:spcPts val="5505"/>
              </a:lnSpc>
              <a:spcBef>
                <a:spcPct val="0"/>
              </a:spcBef>
            </a:pPr>
            <a:endParaRPr lang="en-US" sz="3932" dirty="0">
              <a:solidFill>
                <a:srgbClr val="000000"/>
              </a:solidFill>
              <a:latin typeface="Inter Thin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712564" y="4434388"/>
            <a:ext cx="6259490" cy="556525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2247" y="1330126"/>
            <a:ext cx="5220891" cy="9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3"/>
              </a:lnSpc>
            </a:pPr>
            <a:r>
              <a:rPr lang="en-US" sz="5602">
                <a:solidFill>
                  <a:srgbClr val="000000"/>
                </a:solidFill>
                <a:latin typeface="Inter Thin Bold"/>
              </a:rPr>
              <a:t>WEBMO Modeli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337" b="2337"/>
          <a:stretch>
            <a:fillRect/>
          </a:stretch>
        </p:blipFill>
        <p:spPr>
          <a:xfrm>
            <a:off x="612862" y="514350"/>
            <a:ext cx="13328003" cy="9420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895226" y="-1920848"/>
            <a:ext cx="3847852" cy="384169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3139297" y="-1020546"/>
            <a:ext cx="2044362" cy="2041091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1479" y="5143500"/>
            <a:ext cx="11879596" cy="52134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38023" y="1444426"/>
            <a:ext cx="5202621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91116" y="1186474"/>
            <a:ext cx="10646906" cy="440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0"/>
              </a:lnSpc>
            </a:pPr>
            <a:r>
              <a:rPr lang="en-US" sz="3107">
                <a:solidFill>
                  <a:srgbClr val="000000"/>
                </a:solidFill>
                <a:latin typeface="Inter Thin Bold"/>
              </a:rPr>
              <a:t>•Matris oluşturulurken gereksinimlerde bağımlılıklar dikkate alınmaz. Bu durum bize ek bir maliyet olarak geri dönebilir.</a:t>
            </a:r>
          </a:p>
          <a:p>
            <a:pPr>
              <a:lnSpc>
                <a:spcPts val="4350"/>
              </a:lnSpc>
            </a:pPr>
            <a:r>
              <a:rPr lang="en-US" sz="3107">
                <a:solidFill>
                  <a:srgbClr val="000000"/>
                </a:solidFill>
                <a:latin typeface="Arimo Bold"/>
              </a:rPr>
              <a:t>•Bir diğer sorun ise riskin tanımlanmasında ortaya çıkıyor. Bütün paydaşların projedeki yeri aynı olamayacağından dolayı riski farklı şekilde değerlendireceklerdir. </a:t>
            </a:r>
          </a:p>
          <a:p>
            <a:pPr marL="0" lvl="0" indent="0" algn="l">
              <a:lnSpc>
                <a:spcPts val="4350"/>
              </a:lnSpc>
              <a:spcBef>
                <a:spcPct val="0"/>
              </a:spcBef>
            </a:pPr>
            <a:endParaRPr lang="en-US" sz="3107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895226" y="-1920848"/>
            <a:ext cx="3847852" cy="384169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3139297" y="-1020546"/>
            <a:ext cx="2044362" cy="2041091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387625"/>
            <a:ext cx="13498306" cy="772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Inter Thin Bold"/>
              </a:rPr>
              <a:t>•Hatta paydaşların veya müşterilerin işlevleri de farklı algılayabilirler.</a:t>
            </a: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Inter Thin Bold"/>
            </a:endParaRPr>
          </a:p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rimo Bold"/>
              </a:rPr>
              <a:t>•Örneğin bir kullanıcı ara yüzündeki bir ekran gereksinimini küçük bir işlev olarak görebiliyorken bir paydaş ise bu işlevi büyük bir girişim olarak görebilir.</a:t>
            </a: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rimo Bold"/>
              </a:rPr>
              <a:t>•Görüleceği üzere müşteriler ve paydaşlar projeye farklı bağlılık seviyelerine sahip olabilirler. </a:t>
            </a: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rimo Bold"/>
              </a:rPr>
              <a:t>•Örneğin proje için herhangi bir gereksinim kararı verilecekken vereceği kadar hayatın değiştireceği bir bireyle ortaya atacağı fikrin kendisine etkininin olmayan bireyler farklı davranışlar sergileyecektir.</a:t>
            </a: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Arimo Bold"/>
            </a:endParaRPr>
          </a:p>
          <a:p>
            <a:pPr marL="0" lvl="0" indent="0" algn="l">
              <a:lnSpc>
                <a:spcPts val="4405"/>
              </a:lnSpc>
              <a:spcBef>
                <a:spcPct val="0"/>
              </a:spcBef>
            </a:pPr>
            <a:endParaRPr lang="en-US" sz="3146">
              <a:solidFill>
                <a:srgbClr val="000000"/>
              </a:solidFill>
              <a:latin typeface="Arimo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78785" y="2897735"/>
            <a:ext cx="1014434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702791" y="5248869"/>
            <a:ext cx="1111297" cy="1111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34628" y="5248869"/>
            <a:ext cx="1086076" cy="10722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74007" y="5248869"/>
            <a:ext cx="1038558" cy="11112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181795" y="6873091"/>
            <a:ext cx="4250762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Lorem ipsum dolor sit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amet, consectetur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adipiscing elit. Donec </a:t>
            </a:r>
          </a:p>
          <a:p>
            <a:pPr marL="0" lvl="0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quis erat et quam.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8827" y="6873091"/>
            <a:ext cx="4250762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Lorem ipsum dolor sit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amet, consectetur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adipiscing elit. Donec </a:t>
            </a:r>
          </a:p>
          <a:p>
            <a:pPr marL="0" lvl="0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quis erat et quam.</a:t>
            </a:r>
          </a:p>
        </p:txBody>
      </p:sp>
      <p:grpSp>
        <p:nvGrpSpPr>
          <p:cNvPr id="7" name="Group 7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896941" y="2062023"/>
            <a:ext cx="13407861" cy="913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Inter Thin Bold"/>
              </a:rPr>
              <a:t>•Gereksinimleri ortaya koyma sürecine katılan kişiler,  proje tamamlandıktan sonra bir nevi</a:t>
            </a:r>
            <a:r>
              <a:rPr lang="en-US" sz="3146" u="sng">
                <a:solidFill>
                  <a:srgbClr val="06327D"/>
                </a:solidFill>
                <a:latin typeface="Inter Thin Bold Italics"/>
              </a:rPr>
              <a:t> "Oyundaki deri" </a:t>
            </a:r>
            <a:r>
              <a:rPr lang="en-US" sz="3146">
                <a:solidFill>
                  <a:srgbClr val="000000"/>
                </a:solidFill>
                <a:latin typeface="Inter Thin Bold"/>
              </a:rPr>
              <a:t>olacaklardır.</a:t>
            </a:r>
          </a:p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Inter Thin Bold"/>
              </a:rPr>
              <a:t>Dolayısıyla gereksinim analiz ederken katılımların kalitesini etkileyecektir. </a:t>
            </a: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Inter Thin Bold"/>
            </a:endParaRPr>
          </a:p>
          <a:p>
            <a:pPr>
              <a:lnSpc>
                <a:spcPts val="4965"/>
              </a:lnSpc>
            </a:pPr>
            <a:r>
              <a:rPr lang="en-US" sz="3546">
                <a:solidFill>
                  <a:srgbClr val="000000"/>
                </a:solidFill>
                <a:latin typeface="Arimo Bold"/>
              </a:rPr>
              <a:t>•Bir diğer dikkat edilmesi gereken konu ise maliyete bağlı gereksinim mühendisliği bireyleri </a:t>
            </a:r>
            <a:r>
              <a:rPr lang="en-US" sz="3546" u="sng">
                <a:solidFill>
                  <a:srgbClr val="06327D"/>
                </a:solidFill>
                <a:latin typeface="Arimo Bold Italics"/>
              </a:rPr>
              <a:t>"makul inkar edilebilirlik"</a:t>
            </a:r>
            <a:r>
              <a:rPr lang="en-US" sz="3546">
                <a:solidFill>
                  <a:srgbClr val="000000"/>
                </a:solidFill>
                <a:latin typeface="Arimo Bold"/>
              </a:rPr>
              <a:t> yani proje beklenildiği gitmezse bir mazeret verme oluşturmaya teşvik edebilir.</a:t>
            </a:r>
          </a:p>
          <a:p>
            <a:pPr>
              <a:lnSpc>
                <a:spcPts val="4405"/>
              </a:lnSpc>
            </a:pPr>
            <a:endParaRPr lang="en-US" sz="3546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rimo Bold"/>
              </a:rPr>
              <a:t>•Genellikle bu bireyleri tanımlayabilirsiniz, çünkü isimlerini belirli belgelere eklemek istemiyorlar veya gereksinim müzakeresi sırasında riskten korunma kelimeleri kullanıyorlar.</a:t>
            </a: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Arimo Bold"/>
            </a:endParaRPr>
          </a:p>
          <a:p>
            <a:pPr marL="0" lvl="0" indent="0" algn="l">
              <a:lnSpc>
                <a:spcPts val="4405"/>
              </a:lnSpc>
              <a:spcBef>
                <a:spcPct val="0"/>
              </a:spcBef>
            </a:pPr>
            <a:endParaRPr lang="en-US" sz="3146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702791" y="5248869"/>
            <a:ext cx="1111297" cy="1111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34628" y="5248869"/>
            <a:ext cx="1086076" cy="10722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74007" y="5248869"/>
            <a:ext cx="1038558" cy="11112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8827" y="6873091"/>
            <a:ext cx="4250762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Lorem ipsum dolor sit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amet, consectetur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adipiscing elit. Donec </a:t>
            </a:r>
          </a:p>
          <a:p>
            <a:pPr marL="0" lvl="0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er Thin Bold"/>
              </a:rPr>
              <a:t>quis erat et quam.</a:t>
            </a:r>
          </a:p>
        </p:txBody>
      </p:sp>
      <p:grpSp>
        <p:nvGrpSpPr>
          <p:cNvPr id="6" name="Group 6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94930" y="2906207"/>
            <a:ext cx="13407861" cy="606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Inter Thin Bold"/>
              </a:rPr>
              <a:t>•Proje deneyimine dayalı deneysel bir model</a:t>
            </a:r>
          </a:p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rimo Bold"/>
              </a:rPr>
              <a:t>•Belirli bir yazılım satıcısına bağlı olmayan, iyi belgelenmiş, 'bağımsız' model</a:t>
            </a:r>
          </a:p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rimo Bold"/>
              </a:rPr>
              <a:t>•1981'de yayınlanan ilk sürümden (COCOMO-81) çeşitli örneklemelerle COCOMO 2'ye kadar uzun bir geçmişe sahip</a:t>
            </a:r>
          </a:p>
          <a:p>
            <a:pPr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latin typeface="Arimo Bold"/>
              </a:rPr>
              <a:t>•COCOMO 2, yazılım geliştirme, yeniden kullanım vb. için farklı yaklaşımları dikkate alır</a:t>
            </a: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4405"/>
              </a:lnSpc>
            </a:pPr>
            <a:endParaRPr lang="en-US" sz="3146">
              <a:solidFill>
                <a:srgbClr val="000000"/>
              </a:solidFill>
              <a:latin typeface="Arimo Bold"/>
            </a:endParaRPr>
          </a:p>
          <a:p>
            <a:pPr marL="0" lvl="0" indent="0" algn="l">
              <a:lnSpc>
                <a:spcPts val="4405"/>
              </a:lnSpc>
              <a:spcBef>
                <a:spcPct val="0"/>
              </a:spcBef>
            </a:pPr>
            <a:endParaRPr lang="en-US" sz="3146">
              <a:solidFill>
                <a:srgbClr val="000000"/>
              </a:solidFill>
              <a:latin typeface="Arimo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190749" y="6172200"/>
            <a:ext cx="3898773" cy="411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4930" y="1330126"/>
            <a:ext cx="5775524" cy="9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3"/>
              </a:lnSpc>
            </a:pPr>
            <a:r>
              <a:rPr lang="en-US" sz="5602">
                <a:solidFill>
                  <a:srgbClr val="000000"/>
                </a:solidFill>
                <a:latin typeface="Inter Thin Bold"/>
              </a:rPr>
              <a:t>COCOMO Modeli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702791" y="5248869"/>
            <a:ext cx="1111297" cy="1111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34628" y="5248869"/>
            <a:ext cx="1086076" cy="10722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74007" y="5248869"/>
            <a:ext cx="1038558" cy="111129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l="3842" t="2668" b="2960"/>
          <a:stretch>
            <a:fillRect/>
          </a:stretch>
        </p:blipFill>
        <p:spPr>
          <a:xfrm>
            <a:off x="2385168" y="1444426"/>
            <a:ext cx="14874132" cy="7813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008892" y="6872250"/>
            <a:ext cx="3801046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r="40665"/>
          <a:stretch>
            <a:fillRect/>
          </a:stretch>
        </p:blipFill>
        <p:spPr>
          <a:xfrm>
            <a:off x="1028700" y="1258300"/>
            <a:ext cx="9630420" cy="777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4076" y="2063650"/>
            <a:ext cx="4894301" cy="19210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752582" y="4153691"/>
            <a:ext cx="4906538" cy="19796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t="274" b="274"/>
          <a:stretch>
            <a:fillRect/>
          </a:stretch>
        </p:blipFill>
        <p:spPr>
          <a:xfrm>
            <a:off x="1994574" y="6570695"/>
            <a:ext cx="4448885" cy="171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998" y="3884390"/>
            <a:ext cx="4110013" cy="4431136"/>
            <a:chOff x="0" y="0"/>
            <a:chExt cx="1544123" cy="1664769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1531423" cy="1652069"/>
            </a:xfrm>
            <a:custGeom>
              <a:avLst/>
              <a:gdLst/>
              <a:ahLst/>
              <a:cxnLst/>
              <a:rect l="l" t="t" r="r" b="b"/>
              <a:pathLst>
                <a:path w="1531423" h="1652069">
                  <a:moveTo>
                    <a:pt x="1531423" y="271780"/>
                  </a:moveTo>
                  <a:lnTo>
                    <a:pt x="1531423" y="1652069"/>
                  </a:lnTo>
                  <a:lnTo>
                    <a:pt x="0" y="1652069"/>
                  </a:lnTo>
                  <a:lnTo>
                    <a:pt x="0" y="0"/>
                  </a:lnTo>
                  <a:lnTo>
                    <a:pt x="1259643" y="0"/>
                  </a:lnTo>
                  <a:close/>
                </a:path>
              </a:pathLst>
            </a:custGeom>
            <a:solidFill>
              <a:srgbClr val="06327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544123" cy="1664769"/>
            </a:xfrm>
            <a:custGeom>
              <a:avLst/>
              <a:gdLst/>
              <a:ahLst/>
              <a:cxnLst/>
              <a:rect l="l" t="t" r="r" b="b"/>
              <a:pathLst>
                <a:path w="1544123" h="1664769">
                  <a:moveTo>
                    <a:pt x="1544123" y="1664769"/>
                  </a:moveTo>
                  <a:lnTo>
                    <a:pt x="0" y="1664769"/>
                  </a:lnTo>
                  <a:lnTo>
                    <a:pt x="0" y="0"/>
                  </a:lnTo>
                  <a:lnTo>
                    <a:pt x="1268533" y="0"/>
                  </a:lnTo>
                  <a:lnTo>
                    <a:pt x="1544123" y="275590"/>
                  </a:lnTo>
                  <a:cubicBezTo>
                    <a:pt x="1544123" y="275590"/>
                    <a:pt x="1544123" y="1664769"/>
                    <a:pt x="1544123" y="1664769"/>
                  </a:cubicBezTo>
                  <a:close/>
                  <a:moveTo>
                    <a:pt x="12700" y="1652069"/>
                  </a:moveTo>
                  <a:lnTo>
                    <a:pt x="1531423" y="1652069"/>
                  </a:lnTo>
                  <a:lnTo>
                    <a:pt x="1531423" y="280670"/>
                  </a:lnTo>
                  <a:lnTo>
                    <a:pt x="1263453" y="12700"/>
                  </a:lnTo>
                  <a:lnTo>
                    <a:pt x="12700" y="12700"/>
                  </a:lnTo>
                  <a:lnTo>
                    <a:pt x="12700" y="1652069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442603" y="3092360"/>
            <a:ext cx="4701397" cy="5176268"/>
            <a:chOff x="0" y="0"/>
            <a:chExt cx="1557937" cy="1715298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545237" cy="1702598"/>
            </a:xfrm>
            <a:custGeom>
              <a:avLst/>
              <a:gdLst/>
              <a:ahLst/>
              <a:cxnLst/>
              <a:rect l="l" t="t" r="r" b="b"/>
              <a:pathLst>
                <a:path w="1545237" h="1702598">
                  <a:moveTo>
                    <a:pt x="1545237" y="271780"/>
                  </a:moveTo>
                  <a:lnTo>
                    <a:pt x="1545237" y="1702598"/>
                  </a:lnTo>
                  <a:lnTo>
                    <a:pt x="0" y="1702598"/>
                  </a:lnTo>
                  <a:lnTo>
                    <a:pt x="0" y="0"/>
                  </a:lnTo>
                  <a:lnTo>
                    <a:pt x="1273457" y="0"/>
                  </a:lnTo>
                  <a:close/>
                </a:path>
              </a:pathLst>
            </a:custGeom>
            <a:solidFill>
              <a:srgbClr val="2B70E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557937" cy="1715298"/>
            </a:xfrm>
            <a:custGeom>
              <a:avLst/>
              <a:gdLst/>
              <a:ahLst/>
              <a:cxnLst/>
              <a:rect l="l" t="t" r="r" b="b"/>
              <a:pathLst>
                <a:path w="1557937" h="1715298">
                  <a:moveTo>
                    <a:pt x="1557937" y="1715298"/>
                  </a:moveTo>
                  <a:lnTo>
                    <a:pt x="0" y="1715298"/>
                  </a:lnTo>
                  <a:lnTo>
                    <a:pt x="0" y="0"/>
                  </a:lnTo>
                  <a:lnTo>
                    <a:pt x="1282347" y="0"/>
                  </a:lnTo>
                  <a:lnTo>
                    <a:pt x="1557937" y="275590"/>
                  </a:lnTo>
                  <a:cubicBezTo>
                    <a:pt x="1557937" y="275590"/>
                    <a:pt x="1557937" y="1715298"/>
                    <a:pt x="1557937" y="1715298"/>
                  </a:cubicBezTo>
                  <a:close/>
                  <a:moveTo>
                    <a:pt x="12700" y="1702598"/>
                  </a:moveTo>
                  <a:lnTo>
                    <a:pt x="1545237" y="1702598"/>
                  </a:lnTo>
                  <a:lnTo>
                    <a:pt x="1545237" y="280670"/>
                  </a:lnTo>
                  <a:lnTo>
                    <a:pt x="1277267" y="12700"/>
                  </a:lnTo>
                  <a:lnTo>
                    <a:pt x="12700" y="12700"/>
                  </a:lnTo>
                  <a:lnTo>
                    <a:pt x="12700" y="1702598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505449" y="3719547"/>
            <a:ext cx="4376240" cy="4549080"/>
            <a:chOff x="0" y="0"/>
            <a:chExt cx="1644144" cy="170908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631444" cy="1696380"/>
            </a:xfrm>
            <a:custGeom>
              <a:avLst/>
              <a:gdLst/>
              <a:ahLst/>
              <a:cxnLst/>
              <a:rect l="l" t="t" r="r" b="b"/>
              <a:pathLst>
                <a:path w="1631444" h="1696380">
                  <a:moveTo>
                    <a:pt x="1631444" y="271780"/>
                  </a:moveTo>
                  <a:lnTo>
                    <a:pt x="1631444" y="1696380"/>
                  </a:lnTo>
                  <a:lnTo>
                    <a:pt x="0" y="1696380"/>
                  </a:lnTo>
                  <a:lnTo>
                    <a:pt x="0" y="0"/>
                  </a:lnTo>
                  <a:lnTo>
                    <a:pt x="1359664" y="0"/>
                  </a:lnTo>
                  <a:close/>
                </a:path>
              </a:pathLst>
            </a:custGeom>
            <a:solidFill>
              <a:srgbClr val="44B87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644144" cy="1709080"/>
            </a:xfrm>
            <a:custGeom>
              <a:avLst/>
              <a:gdLst/>
              <a:ahLst/>
              <a:cxnLst/>
              <a:rect l="l" t="t" r="r" b="b"/>
              <a:pathLst>
                <a:path w="1644144" h="1709080">
                  <a:moveTo>
                    <a:pt x="1644144" y="1709080"/>
                  </a:moveTo>
                  <a:lnTo>
                    <a:pt x="0" y="1709080"/>
                  </a:lnTo>
                  <a:lnTo>
                    <a:pt x="0" y="0"/>
                  </a:lnTo>
                  <a:lnTo>
                    <a:pt x="1368554" y="0"/>
                  </a:lnTo>
                  <a:lnTo>
                    <a:pt x="1644144" y="275590"/>
                  </a:lnTo>
                  <a:cubicBezTo>
                    <a:pt x="1644144" y="275590"/>
                    <a:pt x="1644144" y="1709080"/>
                    <a:pt x="1644144" y="1709080"/>
                  </a:cubicBezTo>
                  <a:close/>
                  <a:moveTo>
                    <a:pt x="12700" y="1696380"/>
                  </a:moveTo>
                  <a:lnTo>
                    <a:pt x="1631444" y="1696380"/>
                  </a:lnTo>
                  <a:lnTo>
                    <a:pt x="1631444" y="280670"/>
                  </a:lnTo>
                  <a:lnTo>
                    <a:pt x="1363474" y="12700"/>
                  </a:lnTo>
                  <a:lnTo>
                    <a:pt x="12700" y="12700"/>
                  </a:lnTo>
                  <a:lnTo>
                    <a:pt x="12700" y="169638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982662" y="3627118"/>
            <a:ext cx="4305338" cy="4549080"/>
            <a:chOff x="0" y="0"/>
            <a:chExt cx="1617506" cy="1709080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604807" cy="1696380"/>
            </a:xfrm>
            <a:custGeom>
              <a:avLst/>
              <a:gdLst/>
              <a:ahLst/>
              <a:cxnLst/>
              <a:rect l="l" t="t" r="r" b="b"/>
              <a:pathLst>
                <a:path w="1604807" h="1696380">
                  <a:moveTo>
                    <a:pt x="1604807" y="271780"/>
                  </a:moveTo>
                  <a:lnTo>
                    <a:pt x="1604807" y="1696380"/>
                  </a:lnTo>
                  <a:lnTo>
                    <a:pt x="0" y="1696380"/>
                  </a:lnTo>
                  <a:lnTo>
                    <a:pt x="0" y="0"/>
                  </a:lnTo>
                  <a:lnTo>
                    <a:pt x="1333026" y="0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617507" cy="1709080"/>
            </a:xfrm>
            <a:custGeom>
              <a:avLst/>
              <a:gdLst/>
              <a:ahLst/>
              <a:cxnLst/>
              <a:rect l="l" t="t" r="r" b="b"/>
              <a:pathLst>
                <a:path w="1617507" h="1709080">
                  <a:moveTo>
                    <a:pt x="1617507" y="1709080"/>
                  </a:moveTo>
                  <a:lnTo>
                    <a:pt x="0" y="1709080"/>
                  </a:lnTo>
                  <a:lnTo>
                    <a:pt x="0" y="0"/>
                  </a:lnTo>
                  <a:lnTo>
                    <a:pt x="1341917" y="0"/>
                  </a:lnTo>
                  <a:lnTo>
                    <a:pt x="1617507" y="275590"/>
                  </a:lnTo>
                  <a:cubicBezTo>
                    <a:pt x="1617507" y="275590"/>
                    <a:pt x="1617507" y="1709080"/>
                    <a:pt x="1617507" y="1709080"/>
                  </a:cubicBezTo>
                  <a:close/>
                  <a:moveTo>
                    <a:pt x="12700" y="1696380"/>
                  </a:moveTo>
                  <a:lnTo>
                    <a:pt x="1604807" y="1696380"/>
                  </a:lnTo>
                  <a:lnTo>
                    <a:pt x="1604807" y="280670"/>
                  </a:lnTo>
                  <a:lnTo>
                    <a:pt x="1336837" y="12700"/>
                  </a:lnTo>
                  <a:lnTo>
                    <a:pt x="12700" y="12700"/>
                  </a:lnTo>
                  <a:lnTo>
                    <a:pt x="12700" y="1696380"/>
                  </a:lnTo>
                  <a:close/>
                </a:path>
              </a:pathLst>
            </a:custGeom>
            <a:solidFill>
              <a:srgbClr val="FFD034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28761" y="3183421"/>
            <a:ext cx="1086076" cy="10722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90582" y="4472056"/>
            <a:ext cx="1038558" cy="1111297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18082" y="4804333"/>
            <a:ext cx="1432073" cy="109732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994668" y="3719547"/>
            <a:ext cx="1768869" cy="1753391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1246" y="1619111"/>
            <a:ext cx="9483596" cy="9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Medium Bold"/>
              </a:rPr>
              <a:t>Etkin Maliyet Modeli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0802" y="6353016"/>
            <a:ext cx="3830404" cy="147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1">
                <a:solidFill>
                  <a:srgbClr val="F8F8F8"/>
                </a:solidFill>
                <a:latin typeface="Inter Thin Bold"/>
              </a:rPr>
              <a:t>Bilgisayar Özellikleri </a:t>
            </a:r>
          </a:p>
          <a:p>
            <a:pPr algn="ctr">
              <a:lnSpc>
                <a:spcPts val="2144"/>
              </a:lnSpc>
            </a:pPr>
            <a:r>
              <a:rPr lang="en-US" sz="1531">
                <a:solidFill>
                  <a:srgbClr val="F8F8F8"/>
                </a:solidFill>
                <a:latin typeface="Inter Thin Bold"/>
              </a:rPr>
              <a:t>Time: İşletim zamanı kısıtı </a:t>
            </a:r>
          </a:p>
          <a:p>
            <a:pPr algn="ctr">
              <a:lnSpc>
                <a:spcPts val="2144"/>
              </a:lnSpc>
            </a:pPr>
            <a:r>
              <a:rPr lang="en-US" sz="1531">
                <a:solidFill>
                  <a:srgbClr val="F8F8F8"/>
                </a:solidFill>
                <a:latin typeface="Inter Thin Bold"/>
              </a:rPr>
              <a:t> Stor: Ana Bellek Kısıtı </a:t>
            </a:r>
          </a:p>
          <a:p>
            <a:pPr marL="0" lvl="0" indent="0" algn="ctr">
              <a:lnSpc>
                <a:spcPts val="2144"/>
              </a:lnSpc>
              <a:spcBef>
                <a:spcPct val="0"/>
              </a:spcBef>
            </a:pPr>
            <a:r>
              <a:rPr lang="en-US" sz="1531">
                <a:solidFill>
                  <a:srgbClr val="F8F8F8"/>
                </a:solidFill>
                <a:latin typeface="Inter Thin Bold"/>
              </a:rPr>
              <a:t>Virt: Bilgisayar Platform Değişim Olasılığı. Turn: Bilgisayar İş Geri Dönüş Zamanı.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74797" y="4726722"/>
            <a:ext cx="4069203" cy="344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</a:pPr>
            <a:r>
              <a:rPr lang="en-US" sz="1818">
                <a:solidFill>
                  <a:srgbClr val="F8F8F8"/>
                </a:solidFill>
                <a:latin typeface="Inter Thin Bold"/>
              </a:rPr>
              <a:t>Acap: Analist Yeteneği: Deneyim, Birlikte çalışabilirlik. </a:t>
            </a:r>
          </a:p>
          <a:p>
            <a:pPr algn="ctr">
              <a:lnSpc>
                <a:spcPts val="2546"/>
              </a:lnSpc>
            </a:pPr>
            <a:r>
              <a:rPr lang="en-US" sz="1818">
                <a:solidFill>
                  <a:srgbClr val="F8F8F8"/>
                </a:solidFill>
                <a:latin typeface="Inter Thin Bold"/>
              </a:rPr>
              <a:t> Aexp: Uygulama Deneyimi: Proje ekibinin ortalama tecrübesi. </a:t>
            </a:r>
          </a:p>
          <a:p>
            <a:pPr algn="ctr">
              <a:lnSpc>
                <a:spcPts val="2546"/>
              </a:lnSpc>
            </a:pPr>
            <a:r>
              <a:rPr lang="en-US" sz="1818">
                <a:solidFill>
                  <a:srgbClr val="F8F8F8"/>
                </a:solidFill>
                <a:latin typeface="Inter Thin Bold"/>
              </a:rPr>
              <a:t> Pcap: Programcı Yeteneği. </a:t>
            </a:r>
          </a:p>
          <a:p>
            <a:pPr algn="ctr">
              <a:lnSpc>
                <a:spcPts val="2546"/>
              </a:lnSpc>
            </a:pPr>
            <a:endParaRPr lang="en-US" sz="1818">
              <a:solidFill>
                <a:srgbClr val="F8F8F8"/>
              </a:solidFill>
              <a:latin typeface="Inter Thin Bold"/>
            </a:endParaRPr>
          </a:p>
          <a:p>
            <a:pPr algn="ctr">
              <a:lnSpc>
                <a:spcPts val="2546"/>
              </a:lnSpc>
            </a:pPr>
            <a:r>
              <a:rPr lang="en-US" sz="1818">
                <a:solidFill>
                  <a:srgbClr val="F8F8F8"/>
                </a:solidFill>
                <a:latin typeface="Inter Thin Bold"/>
              </a:rPr>
              <a:t>Vexp: Bilgisayar Platformu Deneyimi: Proje ekibinin geliştirilecek platformu tanıma oranı. </a:t>
            </a:r>
          </a:p>
          <a:p>
            <a:pPr algn="ctr">
              <a:lnSpc>
                <a:spcPts val="2546"/>
              </a:lnSpc>
            </a:pPr>
            <a:endParaRPr lang="en-US" sz="1818">
              <a:solidFill>
                <a:srgbClr val="F8F8F8"/>
              </a:solidFill>
              <a:latin typeface="Inter Thin Bold"/>
            </a:endParaRPr>
          </a:p>
          <a:p>
            <a:pPr marL="0" lvl="0" indent="0" algn="ctr">
              <a:lnSpc>
                <a:spcPts val="2546"/>
              </a:lnSpc>
              <a:spcBef>
                <a:spcPct val="0"/>
              </a:spcBef>
            </a:pPr>
            <a:r>
              <a:rPr lang="en-US" sz="1818">
                <a:solidFill>
                  <a:srgbClr val="F8F8F8"/>
                </a:solidFill>
                <a:latin typeface="Inter Thin Bold"/>
              </a:rPr>
              <a:t>•Lexp: Programlama dili deneyimi.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82662" y="5946463"/>
            <a:ext cx="4458924" cy="138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</a:pPr>
            <a:r>
              <a:rPr lang="en-US" sz="2622">
                <a:solidFill>
                  <a:srgbClr val="FFFFFF"/>
                </a:solidFill>
                <a:latin typeface="Inter Thin Bold"/>
              </a:rPr>
              <a:t>Proje Özellikleri </a:t>
            </a:r>
          </a:p>
          <a:p>
            <a:pPr marL="0" lvl="0" indent="0" algn="ctr">
              <a:lnSpc>
                <a:spcPts val="2496"/>
              </a:lnSpc>
              <a:spcBef>
                <a:spcPct val="0"/>
              </a:spcBef>
            </a:pPr>
            <a:r>
              <a:rPr lang="en-US" sz="1783">
                <a:solidFill>
                  <a:srgbClr val="FFFFFF"/>
                </a:solidFill>
                <a:latin typeface="Inter Thin Bold"/>
              </a:rPr>
              <a:t> Modp: Modern Programlama Teknikleri.  Tool: Yazılım Geliştirme araçları kullanımı.  Sced: Zaman Kısıtı.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05449" y="5844508"/>
            <a:ext cx="4250762" cy="164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Thin Bold"/>
              </a:rPr>
              <a:t>Ürün Özellikleri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Inter Thin Bold"/>
              </a:rPr>
              <a:t>Rely: Yazılımın güvenirliği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Inter Thin Bold"/>
              </a:rPr>
              <a:t>Data: Veri Tabanının Büyüklüğü.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Inter Thin Bold"/>
              </a:rPr>
              <a:t> Cplx: Karmaşıklığı.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09536" y="4179933"/>
            <a:ext cx="2838450" cy="50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  <a:spcBef>
                <a:spcPct val="0"/>
              </a:spcBef>
            </a:pPr>
            <a:r>
              <a:rPr lang="en-US" sz="2873">
                <a:solidFill>
                  <a:srgbClr val="FFFFFF"/>
                </a:solidFill>
                <a:latin typeface="Poppins Medium Bold"/>
              </a:rPr>
              <a:t>Ürün Özellikleri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899" b="899"/>
          <a:stretch>
            <a:fillRect/>
          </a:stretch>
        </p:blipFill>
        <p:spPr>
          <a:xfrm>
            <a:off x="1707557" y="868429"/>
            <a:ext cx="14171545" cy="9260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856</Words>
  <Application>Microsoft Office PowerPoint</Application>
  <PresentationFormat>Özel</PresentationFormat>
  <Paragraphs>116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3" baseType="lpstr">
      <vt:lpstr>Poppins Medium Bold</vt:lpstr>
      <vt:lpstr>Calibri</vt:lpstr>
      <vt:lpstr>Inter Thin Bold Italics</vt:lpstr>
      <vt:lpstr>Arial</vt:lpstr>
      <vt:lpstr>Inter Thin Bold</vt:lpstr>
      <vt:lpstr>Arimo Bold Italics</vt:lpstr>
      <vt:lpstr>Arimo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Ahmet Taner Atila</dc:title>
  <cp:lastModifiedBy>Ahmet Taner</cp:lastModifiedBy>
  <cp:revision>4</cp:revision>
  <dcterms:created xsi:type="dcterms:W3CDTF">2006-08-16T00:00:00Z</dcterms:created>
  <dcterms:modified xsi:type="dcterms:W3CDTF">2022-06-04T21:32:26Z</dcterms:modified>
  <dc:identifier>DAFCJo8XSRM</dc:identifier>
</cp:coreProperties>
</file>